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" panose="020B0604020202020204" charset="-34"/>
      <p:regular r:id="rId13"/>
    </p:embeddedFont>
    <p:embeddedFont>
      <p:font typeface="Martel Sans Light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7" d="100"/>
          <a:sy n="117" d="100"/>
        </p:scale>
        <p:origin x="144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68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example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8104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Отчёт по учебной практике по профилю специальности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888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Студент: Будз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336494"/>
            <a:ext cx="7468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Руководитель практики: Микшин И.А., ведущий инженер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39936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Место прохождения: Научно-исследовательский институт атомного энергетического машиностроения (НИИ АЭМ) Волгодонский инженерно-технический институт НИЯУ МИФИ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56303"/>
            <a:ext cx="72744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Благодарность и контакты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56046"/>
            <a:ext cx="405741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Благодарю за внимание!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43733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Готов ответить на ваши вопросы.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793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Студент: Будз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627007"/>
            <a:ext cx="51207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Руководитель практики: Микшин И.А.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533792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email@example.com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9901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НИИ АЭМ | ВИТИ НИЯУ МИФИ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743903"/>
            <a:ext cx="5776674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Цели и задачи практики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27829" y="2083356"/>
            <a:ext cx="4252913" cy="2974538"/>
          </a:xfrm>
          <a:prstGeom prst="roundRect">
            <a:avLst>
              <a:gd name="adj" fmla="val 3689"/>
            </a:avLst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2060496"/>
            <a:ext cx="4252913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342" y="1771412"/>
            <a:ext cx="623888" cy="6238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29508" y="1927384"/>
            <a:ext cx="24955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58572" y="2603183"/>
            <a:ext cx="3791426" cy="1100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Углубление профессиональных компетенций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58572" y="3828812"/>
            <a:ext cx="3791426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Оценка готовности к самостоятельной деятельности в рамках выбранной специальности.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188625" y="2083356"/>
            <a:ext cx="4253032" cy="2974538"/>
          </a:xfrm>
          <a:prstGeom prst="roundRect">
            <a:avLst>
              <a:gd name="adj" fmla="val 3689"/>
            </a:avLst>
          </a:prstGeom>
          <a:solidFill>
            <a:srgbClr val="100C35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25" y="2060496"/>
            <a:ext cx="4253032" cy="914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137" y="1771412"/>
            <a:ext cx="623888" cy="6238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90303" y="1927384"/>
            <a:ext cx="24955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5419368" y="2603183"/>
            <a:ext cx="3791545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Изучение деятельности НИИ АЭМ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5419368" y="3461861"/>
            <a:ext cx="3791545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Детальный анализ структуры и принципов работы института.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9649539" y="2083356"/>
            <a:ext cx="4252913" cy="2974538"/>
          </a:xfrm>
          <a:prstGeom prst="roundRect">
            <a:avLst>
              <a:gd name="adj" fmla="val 3689"/>
            </a:avLst>
          </a:prstGeom>
          <a:solidFill>
            <a:srgbClr val="100C35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539" y="2060496"/>
            <a:ext cx="4252913" cy="9144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052" y="1771412"/>
            <a:ext cx="623888" cy="62388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51218" y="1927384"/>
            <a:ext cx="24955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1"/>
          <p:cNvSpPr/>
          <p:nvPr/>
        </p:nvSpPr>
        <p:spPr>
          <a:xfrm>
            <a:off x="9880283" y="2603183"/>
            <a:ext cx="3791426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Анализ компьютерной сети</a:t>
            </a:r>
            <a:endParaRPr lang="en-US" sz="2300" dirty="0"/>
          </a:p>
        </p:txBody>
      </p:sp>
      <p:sp>
        <p:nvSpPr>
          <p:cNvPr id="20" name="Text 12"/>
          <p:cNvSpPr/>
          <p:nvPr/>
        </p:nvSpPr>
        <p:spPr>
          <a:xfrm>
            <a:off x="9880283" y="3461861"/>
            <a:ext cx="3791426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Оценка аппаратного и программного обеспечения сетевой инфраструктуры.</a:t>
            </a:r>
            <a:endParaRPr lang="en-US" sz="1600" dirty="0"/>
          </a:p>
        </p:txBody>
      </p:sp>
      <p:sp>
        <p:nvSpPr>
          <p:cNvPr id="21" name="Shape 13"/>
          <p:cNvSpPr/>
          <p:nvPr/>
        </p:nvSpPr>
        <p:spPr>
          <a:xfrm>
            <a:off x="727829" y="5577721"/>
            <a:ext cx="6483310" cy="1907858"/>
          </a:xfrm>
          <a:prstGeom prst="roundRect">
            <a:avLst>
              <a:gd name="adj" fmla="val 5751"/>
            </a:avLst>
          </a:prstGeom>
          <a:solidFill>
            <a:srgbClr val="100C35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5554861"/>
            <a:ext cx="6483310" cy="9144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481" y="5265777"/>
            <a:ext cx="623888" cy="623887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44647" y="5421749"/>
            <a:ext cx="24955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15"/>
          <p:cNvSpPr/>
          <p:nvPr/>
        </p:nvSpPr>
        <p:spPr>
          <a:xfrm>
            <a:off x="958572" y="6097548"/>
            <a:ext cx="4735473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Оценка уровня информатизации</a:t>
            </a:r>
            <a:endParaRPr lang="en-US" sz="2300" dirty="0"/>
          </a:p>
        </p:txBody>
      </p:sp>
      <p:sp>
        <p:nvSpPr>
          <p:cNvPr id="26" name="Text 16"/>
          <p:cNvSpPr/>
          <p:nvPr/>
        </p:nvSpPr>
        <p:spPr>
          <a:xfrm>
            <a:off x="958572" y="6589276"/>
            <a:ext cx="602182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Определение текущего состояния компьютеризации и цифровизации.</a:t>
            </a:r>
            <a:endParaRPr lang="en-US" sz="1600" dirty="0"/>
          </a:p>
        </p:txBody>
      </p:sp>
      <p:sp>
        <p:nvSpPr>
          <p:cNvPr id="27" name="Shape 17"/>
          <p:cNvSpPr/>
          <p:nvPr/>
        </p:nvSpPr>
        <p:spPr>
          <a:xfrm>
            <a:off x="7419023" y="5577721"/>
            <a:ext cx="6483429" cy="1907858"/>
          </a:xfrm>
          <a:prstGeom prst="roundRect">
            <a:avLst>
              <a:gd name="adj" fmla="val 5751"/>
            </a:avLst>
          </a:prstGeom>
          <a:solidFill>
            <a:srgbClr val="100C35"/>
          </a:solidFill>
          <a:ln/>
        </p:spPr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023" y="5554861"/>
            <a:ext cx="6483429" cy="91440"/>
          </a:xfrm>
          <a:prstGeom prst="rect">
            <a:avLst/>
          </a:prstGeom>
        </p:spPr>
      </p:pic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8793" y="5265777"/>
            <a:ext cx="623888" cy="623887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535960" y="5421749"/>
            <a:ext cx="24955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1950" dirty="0"/>
          </a:p>
        </p:txBody>
      </p:sp>
      <p:sp>
        <p:nvSpPr>
          <p:cNvPr id="31" name="Text 19"/>
          <p:cNvSpPr/>
          <p:nvPr/>
        </p:nvSpPr>
        <p:spPr>
          <a:xfrm>
            <a:off x="7649766" y="6097548"/>
            <a:ext cx="3777020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Исследование перспектив</a:t>
            </a:r>
            <a:endParaRPr lang="en-US" sz="2300" dirty="0"/>
          </a:p>
        </p:txBody>
      </p:sp>
      <p:sp>
        <p:nvSpPr>
          <p:cNvPr id="32" name="Text 20"/>
          <p:cNvSpPr/>
          <p:nvPr/>
        </p:nvSpPr>
        <p:spPr>
          <a:xfrm>
            <a:off x="7649766" y="6589276"/>
            <a:ext cx="6021943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Изучение возможностей внедрения Big Data и автоматизированных систем.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755" y="579477"/>
            <a:ext cx="11200686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Основные направления деятельности НИИ АЭМ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06755" y="1577221"/>
            <a:ext cx="132168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Институт является центром компетенций в атомном машиностроении и цифровой трансформации АЭС.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6755" y="2127409"/>
            <a:ext cx="6507480" cy="1805226"/>
          </a:xfrm>
          <a:prstGeom prst="roundRect">
            <a:avLst>
              <a:gd name="adj" fmla="val 1678"/>
            </a:avLst>
          </a:prstGeom>
          <a:solidFill>
            <a:srgbClr val="2F2B5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" y="2329339"/>
            <a:ext cx="605790" cy="60579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53" y="2495907"/>
            <a:ext cx="272534" cy="2725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8685" y="3137059"/>
            <a:ext cx="6103620" cy="593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Безразборная техническая диагностика оборудования АЭС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7416165" y="2127409"/>
            <a:ext cx="6507480" cy="1805226"/>
          </a:xfrm>
          <a:prstGeom prst="roundRect">
            <a:avLst>
              <a:gd name="adj" fmla="val 1678"/>
            </a:avLst>
          </a:prstGeom>
          <a:solidFill>
            <a:srgbClr val="2F2B54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095" y="2329339"/>
            <a:ext cx="605790" cy="60579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4663" y="2495907"/>
            <a:ext cx="272534" cy="2725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8095" y="3137059"/>
            <a:ext cx="6103620" cy="593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Методическое обеспечение контроля и прогноза ресурса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706755" y="4134564"/>
            <a:ext cx="6507480" cy="1805226"/>
          </a:xfrm>
          <a:prstGeom prst="roundRect">
            <a:avLst>
              <a:gd name="adj" fmla="val 1678"/>
            </a:avLst>
          </a:prstGeom>
          <a:solidFill>
            <a:srgbClr val="2F2B5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685" y="4336494"/>
            <a:ext cx="605790" cy="60579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253" y="4503063"/>
            <a:ext cx="272534" cy="27253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08685" y="5144214"/>
            <a:ext cx="474654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Цифровизация ядерных энергообъектов</a:t>
            </a:r>
            <a:endParaRPr lang="en-US" sz="1850" dirty="0"/>
          </a:p>
        </p:txBody>
      </p:sp>
      <p:sp>
        <p:nvSpPr>
          <p:cNvPr id="16" name="Shape 8"/>
          <p:cNvSpPr/>
          <p:nvPr/>
        </p:nvSpPr>
        <p:spPr>
          <a:xfrm>
            <a:off x="7416165" y="4134564"/>
            <a:ext cx="6507480" cy="1805226"/>
          </a:xfrm>
          <a:prstGeom prst="roundRect">
            <a:avLst>
              <a:gd name="adj" fmla="val 1678"/>
            </a:avLst>
          </a:prstGeom>
          <a:solidFill>
            <a:srgbClr val="2F2B54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18095" y="4336494"/>
            <a:ext cx="605790" cy="60579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84663" y="4503063"/>
            <a:ext cx="272534" cy="27253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618095" y="5144214"/>
            <a:ext cx="6103620" cy="593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Разработка автоматизированных систем диагностики</a:t>
            </a:r>
            <a:endParaRPr lang="en-US" sz="1850" dirty="0"/>
          </a:p>
        </p:txBody>
      </p:sp>
      <p:sp>
        <p:nvSpPr>
          <p:cNvPr id="20" name="Shape 10"/>
          <p:cNvSpPr/>
          <p:nvPr/>
        </p:nvSpPr>
        <p:spPr>
          <a:xfrm>
            <a:off x="706755" y="6141720"/>
            <a:ext cx="6507480" cy="1508403"/>
          </a:xfrm>
          <a:prstGeom prst="roundRect">
            <a:avLst>
              <a:gd name="adj" fmla="val 2008"/>
            </a:avLst>
          </a:prstGeom>
          <a:solidFill>
            <a:srgbClr val="2F2B54"/>
          </a:solidFill>
          <a:ln/>
        </p:spPr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8685" y="6343650"/>
            <a:ext cx="605790" cy="605790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5253" y="6510218"/>
            <a:ext cx="272534" cy="272534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908685" y="7151370"/>
            <a:ext cx="557831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Виртуальные тренажёры и обучение персонала</a:t>
            </a:r>
            <a:endParaRPr lang="en-US" sz="1850" dirty="0"/>
          </a:p>
        </p:txBody>
      </p:sp>
      <p:sp>
        <p:nvSpPr>
          <p:cNvPr id="24" name="Shape 12"/>
          <p:cNvSpPr/>
          <p:nvPr/>
        </p:nvSpPr>
        <p:spPr>
          <a:xfrm>
            <a:off x="7416165" y="6141720"/>
            <a:ext cx="6507480" cy="1508403"/>
          </a:xfrm>
          <a:prstGeom prst="roundRect">
            <a:avLst>
              <a:gd name="adj" fmla="val 2008"/>
            </a:avLst>
          </a:prstGeom>
          <a:solidFill>
            <a:srgbClr val="2F2B54"/>
          </a:solidFill>
          <a:ln/>
        </p:spPr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18095" y="6343650"/>
            <a:ext cx="605790" cy="605790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84663" y="6510218"/>
            <a:ext cx="272534" cy="272534"/>
          </a:xfrm>
          <a:prstGeom prst="rect">
            <a:avLst/>
          </a:prstGeom>
        </p:spPr>
      </p:pic>
      <p:sp>
        <p:nvSpPr>
          <p:cNvPr id="27" name="Text 13"/>
          <p:cNvSpPr/>
          <p:nvPr/>
        </p:nvSpPr>
        <p:spPr>
          <a:xfrm>
            <a:off x="7618095" y="7151370"/>
            <a:ext cx="2959060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Специализированное ПО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108" y="595789"/>
            <a:ext cx="7789783" cy="1138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Аппаратное обеспечение: анализ и выводы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77108" y="2217658"/>
            <a:ext cx="365891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Современные конфигурации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77108" y="3093839"/>
            <a:ext cx="36589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CPU: 4 ядра, 3.6 ГГц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7108" y="3471029"/>
            <a:ext cx="36589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RAM: 8 ГБ DDR4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7108" y="3848219"/>
            <a:ext cx="36589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Накопитель: SSD 250 ГБ (SATA-III)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7108" y="4225409"/>
            <a:ext cx="36589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Графика: Intel UHD 630 (1 ГБ)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4815602" y="2217658"/>
            <a:ext cx="362747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Устаревшие конфигурации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4815602" y="2752487"/>
            <a:ext cx="36589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CPU: 2 ядра, 3.2 ГГц (2010 г.)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815602" y="3129677"/>
            <a:ext cx="36589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RAM: 4 × 1 ГБ DDR3 (3.9 ГБ)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815602" y="3506867"/>
            <a:ext cx="365891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Накопитель: HDD 250 ГБ (7200 об/мин, SATA-II)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15602" y="4193619"/>
            <a:ext cx="365891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Графика: Intel HD Graphics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77108" y="4820245"/>
            <a:ext cx="7789783" cy="2813447"/>
          </a:xfrm>
          <a:prstGeom prst="roundRect">
            <a:avLst>
              <a:gd name="adj" fmla="val 1032"/>
            </a:avLst>
          </a:prstGeom>
          <a:solidFill>
            <a:srgbClr val="2F2B54"/>
          </a:solidFill>
          <a:ln/>
        </p:spPr>
      </p:sp>
      <p:sp>
        <p:nvSpPr>
          <p:cNvPr id="15" name="Shape 12"/>
          <p:cNvSpPr/>
          <p:nvPr/>
        </p:nvSpPr>
        <p:spPr>
          <a:xfrm>
            <a:off x="677108" y="4820245"/>
            <a:ext cx="7789783" cy="1406723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6" name="Text 13"/>
          <p:cNvSpPr/>
          <p:nvPr/>
        </p:nvSpPr>
        <p:spPr>
          <a:xfrm>
            <a:off x="870585" y="5013722"/>
            <a:ext cx="2276237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Преимущества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70585" y="5414367"/>
            <a:ext cx="740283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Часть парка обладает достаточной производительностью для CAD/3D моделирования.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77108" y="6226969"/>
            <a:ext cx="7789783" cy="1406723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19" name="Shape 16"/>
          <p:cNvSpPr/>
          <p:nvPr/>
        </p:nvSpPr>
        <p:spPr>
          <a:xfrm>
            <a:off x="677108" y="6226969"/>
            <a:ext cx="7789783" cy="22860"/>
          </a:xfrm>
          <a:prstGeom prst="roundRect">
            <a:avLst>
              <a:gd name="adj" fmla="val 126958"/>
            </a:avLst>
          </a:prstGeom>
          <a:solidFill>
            <a:srgbClr val="48446D"/>
          </a:solidFill>
          <a:ln/>
        </p:spPr>
      </p:sp>
      <p:sp>
        <p:nvSpPr>
          <p:cNvPr id="20" name="Text 17"/>
          <p:cNvSpPr/>
          <p:nvPr/>
        </p:nvSpPr>
        <p:spPr>
          <a:xfrm>
            <a:off x="870585" y="6420445"/>
            <a:ext cx="2276237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Риски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870585" y="6821091"/>
            <a:ext cx="740283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Узкие места: старые ПК, HDD, малый объём RAM замедляют работу при многозадачности и моделировании.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223" y="637461"/>
            <a:ext cx="7859554" cy="1079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Программное обеспечение: ключевые инструменты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42223" y="2175272"/>
            <a:ext cx="3062407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CAD/3D-моделирование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42223" y="2682597"/>
            <a:ext cx="370593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КОМПАС-3D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2223" y="3040261"/>
            <a:ext cx="370593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Blender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2223" y="3397925"/>
            <a:ext cx="370593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Используются для проектирования и визуализации.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4803458" y="2175272"/>
            <a:ext cx="355223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Инженерные расчёты и АСУ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03458" y="2682597"/>
            <a:ext cx="370593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LabVIEW 2015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4803458" y="3040261"/>
            <a:ext cx="3705939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Применяется для сбора данных, управления и создания виртуальных приборов.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42223" y="4438888"/>
            <a:ext cx="259044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Разработка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223" y="4946213"/>
            <a:ext cx="370593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Visual Studio Code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42223" y="5303877"/>
            <a:ext cx="370593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Unity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42223" y="5661541"/>
            <a:ext cx="3705939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Используются для программирования, симуляций, а также VR/AR-тренажёров.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803458" y="4438888"/>
            <a:ext cx="2590443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RTOS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4803458" y="4946213"/>
            <a:ext cx="370593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Крона-517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4803458" y="5303877"/>
            <a:ext cx="3705939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Применяется для встраиваемых систем реального времени.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642223" y="6812518"/>
            <a:ext cx="7859554" cy="779621"/>
          </a:xfrm>
          <a:prstGeom prst="roundRect">
            <a:avLst>
              <a:gd name="adj" fmla="val 3530"/>
            </a:avLst>
          </a:prstGeom>
          <a:solidFill>
            <a:srgbClr val="4C0107"/>
          </a:solidFill>
          <a:ln/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98" y="7071717"/>
            <a:ext cx="229314" cy="1834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238488" y="7041833"/>
            <a:ext cx="707981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Важно:</a:t>
            </a:r>
            <a:r>
              <a:rPr lang="en-US" sz="140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LabVIEW 2015 требует обновления; отсутствуют ERP/CRM-системы.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217" y="895231"/>
            <a:ext cx="8838367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Уровень информатизации: оценка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17" y="1996797"/>
            <a:ext cx="2357795" cy="23577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60896" y="1996797"/>
            <a:ext cx="3147417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Сильные стороны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3360896" y="2524006"/>
            <a:ext cx="3815001" cy="107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Наличие специализированного ПО для атомной отрасли.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360896" y="3672126"/>
            <a:ext cx="3815001" cy="107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Современные рабочие станции для ресурсоёмких задач.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360896" y="4820245"/>
            <a:ext cx="3815001" cy="107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Поддержка цифровых направлений (VR, диагностика, моделирование).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503" y="1996797"/>
            <a:ext cx="2357795" cy="23577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35183" y="1996797"/>
            <a:ext cx="3147417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Слабые стороны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10035183" y="2524006"/>
            <a:ext cx="3815001" cy="107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Разнородность парка оборудования (поколения CPU/RAM/накопителей).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035183" y="3672126"/>
            <a:ext cx="3815001" cy="713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Отсутствие централизованного управления ИТ-ресурсами.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035183" y="4463534"/>
            <a:ext cx="3815001" cy="713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Недостаточная проработка кибербезопасности.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14544" y="6475452"/>
            <a:ext cx="12598718" cy="524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Общий уровень: </a:t>
            </a:r>
            <a:r>
              <a:rPr lang="en-US" sz="3300" dirty="0">
                <a:solidFill>
                  <a:srgbClr val="FD505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средний</a:t>
            </a: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, с потенциалом роста до Industry 4.0</a:t>
            </a:r>
            <a:endParaRPr lang="en-US" sz="3300" dirty="0"/>
          </a:p>
        </p:txBody>
      </p:sp>
      <p:sp>
        <p:nvSpPr>
          <p:cNvPr id="14" name="Shape 10"/>
          <p:cNvSpPr/>
          <p:nvPr/>
        </p:nvSpPr>
        <p:spPr>
          <a:xfrm>
            <a:off x="780217" y="6141125"/>
            <a:ext cx="30480" cy="1193244"/>
          </a:xfrm>
          <a:prstGeom prst="rect">
            <a:avLst/>
          </a:prstGeom>
          <a:solidFill>
            <a:srgbClr val="FD505F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369" y="981313"/>
            <a:ext cx="11832074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Рекомендации по модернизации ИТ-инфраструктуры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045" y="1962269"/>
            <a:ext cx="286822" cy="2868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90876" y="1926431"/>
            <a:ext cx="3574971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Аппаратная модернизация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290876" y="2378631"/>
            <a:ext cx="1267015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Замена устаревших ПК: переход с HDD на SSD, обновление памяти с DDR3 на DDR4/DDR5, увеличение RAM до ≥16 ГБ.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045" y="3103126"/>
            <a:ext cx="286822" cy="2868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90876" y="3067288"/>
            <a:ext cx="3630335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Программное обеспечение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290876" y="3519488"/>
            <a:ext cx="1267015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Обновление LabVIEW и КОМПАС-3D до актуальных версий для повышения эффективности и функциональности.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045" y="4243983"/>
            <a:ext cx="286822" cy="2868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90876" y="4208145"/>
            <a:ext cx="273950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Системные решения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290876" y="4660344"/>
            <a:ext cx="1267015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Внедрение облачных виртуальных машин и корпоративного хранилища (Nextcloud, Яндекс 360) для централизации данных.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045" y="5384840"/>
            <a:ext cx="286822" cy="28682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90876" y="5349002"/>
            <a:ext cx="270033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ERP-система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290876" y="5801201"/>
            <a:ext cx="1267015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Пилотный запуск ERP-решения (1С:Управление производством / Odoo) для оптимизации производственных процессов.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045" y="6525697"/>
            <a:ext cx="286822" cy="2868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290876" y="6489859"/>
            <a:ext cx="270033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Кибербезопасность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1290876" y="6942058"/>
            <a:ext cx="1267015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Аудит и усиление кибербезопасности: внедрение антивирусных решений, DLP-систем, надёжного резервного копирования.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49331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Big Data: актуальность для НИИ АЭМ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20353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Хотя внедрение Big Data может показаться неочевидным, потенциал его использования для НИИ АЭМ огромен.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8862" y="1366004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Почему это важно?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18862" y="1696760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Диагностика АЭС генерирует огромные потоки данных: вибрация, температура, акустика, видеозаписи.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8862" y="1930003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Анализ этих данных открывает новые возможности для оптимизации.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7468791" y="1366004"/>
            <a:ext cx="2002750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Ключевые возможности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468791" y="1696760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Прогноз отказов оборудования (predictive maintenance).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7468791" y="1930003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Оптимизация ремонтных кампаний и снижение простоев.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7468791" y="2163247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Повышение точности оценки остаточного ресурса оборудования.</a:t>
            </a:r>
            <a:endParaRPr lang="en-US" sz="9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1619" y="3602198"/>
            <a:ext cx="2038737" cy="2038737"/>
          </a:xfrm>
          <a:prstGeom prst="pie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07936" y="7044199"/>
            <a:ext cx="2609850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Технологии для потоковой обработки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807936" y="7291968"/>
            <a:ext cx="6821567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Применение Spark и Kafka для эффективной обработки больших объёмов данных в реальном времени.</a:t>
            </a:r>
            <a:endParaRPr lang="en-US" sz="90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8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0988" y="2582829"/>
            <a:ext cx="2038737" cy="2038737"/>
          </a:xfrm>
          <a:prstGeom prst="round2Diag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95257" y="7499981"/>
            <a:ext cx="145446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Машинное обучение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7595257" y="7747750"/>
            <a:ext cx="6821567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Использование ML-моделей для выявления аномалий и классификации состояний оборудования.</a:t>
            </a:r>
            <a:endParaRPr lang="en-US" sz="900" dirty="0"/>
          </a:p>
        </p:txBody>
      </p:sp>
      <p:sp>
        <p:nvSpPr>
          <p:cNvPr id="17" name="Shape 13"/>
          <p:cNvSpPr/>
          <p:nvPr/>
        </p:nvSpPr>
        <p:spPr>
          <a:xfrm>
            <a:off x="418862" y="10046018"/>
            <a:ext cx="13792676" cy="508397"/>
          </a:xfrm>
          <a:prstGeom prst="roundRect">
            <a:avLst>
              <a:gd name="adj" fmla="val 3531"/>
            </a:avLst>
          </a:prstGeom>
          <a:solidFill>
            <a:srgbClr val="4C0107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20" y="10212705"/>
            <a:ext cx="149543" cy="11965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07720" y="10195560"/>
            <a:ext cx="13284160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Рекомендуется запустить пилотный проект на базе данных диагностических комплексов.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692" y="459224"/>
            <a:ext cx="8371403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Итоги практики: компетенции и результаты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582692" y="1281708"/>
            <a:ext cx="665917" cy="998934"/>
          </a:xfrm>
          <a:prstGeom prst="roundRect">
            <a:avLst>
              <a:gd name="adj" fmla="val 360023"/>
            </a:avLst>
          </a:prstGeom>
          <a:solidFill>
            <a:srgbClr val="2F2B5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813" y="1656278"/>
            <a:ext cx="249674" cy="2496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5058" y="1448157"/>
            <a:ext cx="195869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Закреплены знания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415058" y="1792843"/>
            <a:ext cx="1263265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По архитектуре ПК, компьютерным сетям и программному обеспечению.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82692" y="2447092"/>
            <a:ext cx="665917" cy="998934"/>
          </a:xfrm>
          <a:prstGeom prst="roundRect">
            <a:avLst>
              <a:gd name="adj" fmla="val 360023"/>
            </a:avLst>
          </a:prstGeom>
          <a:solidFill>
            <a:srgbClr val="2F2B5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813" y="2821662"/>
            <a:ext cx="249674" cy="2496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15058" y="2613541"/>
            <a:ext cx="195869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Проведён анализ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415058" y="2958227"/>
            <a:ext cx="1263265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Сравнительный анализ ИТ-инфраструктуры института.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582692" y="3612475"/>
            <a:ext cx="665917" cy="998934"/>
          </a:xfrm>
          <a:prstGeom prst="roundRect">
            <a:avLst>
              <a:gd name="adj" fmla="val 360023"/>
            </a:avLst>
          </a:prstGeom>
          <a:solidFill>
            <a:srgbClr val="2F2B5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813" y="3987046"/>
            <a:ext cx="249674" cy="24967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15058" y="3778925"/>
            <a:ext cx="317539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Сформулированы рекомендации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1415058" y="4123611"/>
            <a:ext cx="1263265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Конкретные предложения по модернизации ИТ-систем.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82692" y="4777859"/>
            <a:ext cx="665917" cy="998934"/>
          </a:xfrm>
          <a:prstGeom prst="roundRect">
            <a:avLst>
              <a:gd name="adj" fmla="val 360023"/>
            </a:avLst>
          </a:prstGeom>
          <a:solidFill>
            <a:srgbClr val="2F2B5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813" y="5152430"/>
            <a:ext cx="249674" cy="2496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15058" y="4944308"/>
            <a:ext cx="216288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Изучены направления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1415058" y="5288994"/>
            <a:ext cx="1263265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Перспективные области: Big Data, цифровые двойники.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582692" y="5943243"/>
            <a:ext cx="665917" cy="998934"/>
          </a:xfrm>
          <a:prstGeom prst="roundRect">
            <a:avLst>
              <a:gd name="adj" fmla="val 360023"/>
            </a:avLst>
          </a:prstGeom>
          <a:solidFill>
            <a:srgbClr val="2F2B54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0813" y="6317813"/>
            <a:ext cx="249674" cy="24967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15058" y="6109692"/>
            <a:ext cx="1958697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Развиты навыки</a:t>
            </a:r>
            <a:endParaRPr lang="en-US" sz="1500" dirty="0"/>
          </a:p>
        </p:txBody>
      </p:sp>
      <p:sp>
        <p:nvSpPr>
          <p:cNvPr id="22" name="Text 15"/>
          <p:cNvSpPr/>
          <p:nvPr/>
        </p:nvSpPr>
        <p:spPr>
          <a:xfrm>
            <a:off x="1415058" y="6454378"/>
            <a:ext cx="1263265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Аналитическая работа и техническое документирование.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832366" y="7316748"/>
            <a:ext cx="1321534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Практика подтвердила готовность к решению прикладных инженерных задач в атомной отрасли.</a:t>
            </a:r>
            <a:endParaRPr lang="en-US" sz="1300" dirty="0"/>
          </a:p>
        </p:txBody>
      </p:sp>
      <p:sp>
        <p:nvSpPr>
          <p:cNvPr id="24" name="Shape 17"/>
          <p:cNvSpPr/>
          <p:nvPr/>
        </p:nvSpPr>
        <p:spPr>
          <a:xfrm>
            <a:off x="582692" y="7129463"/>
            <a:ext cx="22860" cy="640794"/>
          </a:xfrm>
          <a:prstGeom prst="rect">
            <a:avLst/>
          </a:prstGeom>
          <a:solidFill>
            <a:srgbClr val="FD505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711</Words>
  <Application>Microsoft Office PowerPoint</Application>
  <PresentationFormat>Произвольный</PresentationFormat>
  <Paragraphs>123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Kanit</vt:lpstr>
      <vt:lpstr>Arial</vt:lpstr>
      <vt:lpstr>Martel Sans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Будз Александр Иванович</cp:lastModifiedBy>
  <cp:revision>2</cp:revision>
  <dcterms:created xsi:type="dcterms:W3CDTF">2025-11-18T10:50:13Z</dcterms:created>
  <dcterms:modified xsi:type="dcterms:W3CDTF">2025-11-18T11:02:12Z</dcterms:modified>
</cp:coreProperties>
</file>